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8" r:id="rId6"/>
    <p:sldId id="260" r:id="rId7"/>
    <p:sldId id="267" r:id="rId8"/>
    <p:sldId id="271" r:id="rId9"/>
    <p:sldId id="272" r:id="rId10"/>
    <p:sldId id="273" r:id="rId11"/>
    <p:sldId id="274" r:id="rId12"/>
    <p:sldId id="278" r:id="rId13"/>
    <p:sldId id="262" r:id="rId14"/>
    <p:sldId id="263" r:id="rId15"/>
    <p:sldId id="264" r:id="rId16"/>
    <p:sldId id="265" r:id="rId17"/>
    <p:sldId id="266" r:id="rId18"/>
    <p:sldId id="270" r:id="rId19"/>
    <p:sldId id="269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'[Диаграмма в Microsoft Office PowerPoint]Sheet1'!$A$2</c:f>
              <c:strCache>
                <c:ptCount val="1"/>
                <c:pt idx="0">
                  <c:v>2007/08 уч.год</c:v>
                </c:pt>
              </c:strCache>
            </c:strRef>
          </c:tx>
          <c:cat>
            <c:strRef>
              <c:f>'[Диаграмма в Microsoft Office PowerPoint]Sheet1'!$B$1:$H$1</c:f>
              <c:strCache>
                <c:ptCount val="7"/>
                <c:pt idx="0">
                  <c:v>Русский язык</c:v>
                </c:pt>
                <c:pt idx="1">
                  <c:v>матем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общест.</c:v>
                </c:pt>
                <c:pt idx="6">
                  <c:v>история</c:v>
                </c:pt>
              </c:strCache>
            </c:strRef>
          </c:cat>
          <c:val>
            <c:numRef>
              <c:f>'[Диаграмма в Microsoft Office PowerPoint]Sheet1'!$B$2:$H$2</c:f>
              <c:numCache>
                <c:formatCode>0.00</c:formatCode>
                <c:ptCount val="7"/>
                <c:pt idx="0">
                  <c:v>50</c:v>
                </c:pt>
                <c:pt idx="1">
                  <c:v>66.599999999999994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Office PowerPoint]Sheet1'!$A$3</c:f>
              <c:strCache>
                <c:ptCount val="1"/>
                <c:pt idx="0">
                  <c:v>2008/09 уч.год</c:v>
                </c:pt>
              </c:strCache>
            </c:strRef>
          </c:tx>
          <c:cat>
            <c:strRef>
              <c:f>'[Диаграмма в Microsoft Office PowerPoint]Sheet1'!$B$1:$H$1</c:f>
              <c:strCache>
                <c:ptCount val="7"/>
                <c:pt idx="0">
                  <c:v>Русский язык</c:v>
                </c:pt>
                <c:pt idx="1">
                  <c:v>матем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общест.</c:v>
                </c:pt>
                <c:pt idx="6">
                  <c:v>история</c:v>
                </c:pt>
              </c:strCache>
            </c:strRef>
          </c:cat>
          <c:val>
            <c:numRef>
              <c:f>'[Диаграмма в Microsoft Office PowerPoint]Sheet1'!$B$3:$H$3</c:f>
              <c:numCache>
                <c:formatCode>0.00</c:formatCode>
                <c:ptCount val="7"/>
                <c:pt idx="0">
                  <c:v>47.1</c:v>
                </c:pt>
                <c:pt idx="1">
                  <c:v>51.1</c:v>
                </c:pt>
                <c:pt idx="2">
                  <c:v>56</c:v>
                </c:pt>
                <c:pt idx="3">
                  <c:v>53</c:v>
                </c:pt>
                <c:pt idx="4">
                  <c:v>33</c:v>
                </c:pt>
                <c:pt idx="5">
                  <c:v>50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Office PowerPoint]Sheet1'!$A$4</c:f>
              <c:strCache>
                <c:ptCount val="1"/>
                <c:pt idx="0">
                  <c:v>2009/10 уч.год</c:v>
                </c:pt>
              </c:strCache>
            </c:strRef>
          </c:tx>
          <c:cat>
            <c:strRef>
              <c:f>'[Диаграмма в Microsoft Office PowerPoint]Sheet1'!$B$1:$H$1</c:f>
              <c:strCache>
                <c:ptCount val="7"/>
                <c:pt idx="0">
                  <c:v>Русский язык</c:v>
                </c:pt>
                <c:pt idx="1">
                  <c:v>матем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общест.</c:v>
                </c:pt>
                <c:pt idx="6">
                  <c:v>история</c:v>
                </c:pt>
              </c:strCache>
            </c:strRef>
          </c:cat>
          <c:val>
            <c:numRef>
              <c:f>'[Диаграмма в Microsoft Office PowerPoint]Sheet1'!$B$4:$H$4</c:f>
              <c:numCache>
                <c:formatCode>0.00</c:formatCode>
                <c:ptCount val="7"/>
                <c:pt idx="0">
                  <c:v>53</c:v>
                </c:pt>
                <c:pt idx="1">
                  <c:v>51</c:v>
                </c:pt>
                <c:pt idx="2">
                  <c:v>55.6</c:v>
                </c:pt>
                <c:pt idx="3">
                  <c:v>34</c:v>
                </c:pt>
                <c:pt idx="4">
                  <c:v>47</c:v>
                </c:pt>
                <c:pt idx="5">
                  <c:v>41</c:v>
                </c:pt>
                <c:pt idx="6">
                  <c:v>50</c:v>
                </c:pt>
              </c:numCache>
            </c:numRef>
          </c:val>
        </c:ser>
        <c:ser>
          <c:idx val="3"/>
          <c:order val="3"/>
          <c:tx>
            <c:strRef>
              <c:f>'[Диаграмма в Microsoft Office PowerPoint]Sheet1'!$A$5</c:f>
              <c:strCache>
                <c:ptCount val="1"/>
                <c:pt idx="0">
                  <c:v>2010/11 уч год</c:v>
                </c:pt>
              </c:strCache>
            </c:strRef>
          </c:tx>
          <c:cat>
            <c:strRef>
              <c:f>'[Диаграмма в Microsoft Office PowerPoint]Sheet1'!$B$1:$H$1</c:f>
              <c:strCache>
                <c:ptCount val="7"/>
                <c:pt idx="0">
                  <c:v>Русский язык</c:v>
                </c:pt>
                <c:pt idx="1">
                  <c:v>матем</c:v>
                </c:pt>
                <c:pt idx="2">
                  <c:v>физика</c:v>
                </c:pt>
                <c:pt idx="3">
                  <c:v>химия</c:v>
                </c:pt>
                <c:pt idx="4">
                  <c:v>биология</c:v>
                </c:pt>
                <c:pt idx="5">
                  <c:v>общест.</c:v>
                </c:pt>
                <c:pt idx="6">
                  <c:v>история</c:v>
                </c:pt>
              </c:strCache>
            </c:strRef>
          </c:cat>
          <c:val>
            <c:numRef>
              <c:f>'[Диаграмма в Microsoft Office PowerPoint]Sheet1'!$B$5:$H$5</c:f>
              <c:numCache>
                <c:formatCode>0.00</c:formatCode>
                <c:ptCount val="7"/>
                <c:pt idx="0">
                  <c:v>59</c:v>
                </c:pt>
                <c:pt idx="1">
                  <c:v>66</c:v>
                </c:pt>
                <c:pt idx="2" formatCode="General">
                  <c:v>57</c:v>
                </c:pt>
                <c:pt idx="4" formatCode="General">
                  <c:v>56</c:v>
                </c:pt>
                <c:pt idx="5" formatCode="General">
                  <c:v>52</c:v>
                </c:pt>
              </c:numCache>
            </c:numRef>
          </c:val>
        </c:ser>
        <c:dLbls>
          <c:showVal val="1"/>
        </c:dLbls>
        <c:gapWidth val="75"/>
        <c:axId val="59851904"/>
        <c:axId val="59853440"/>
      </c:barChart>
      <c:catAx>
        <c:axId val="59851904"/>
        <c:scaling>
          <c:orientation val="minMax"/>
        </c:scaling>
        <c:axPos val="b"/>
        <c:majorTickMark val="none"/>
        <c:tickLblPos val="nextTo"/>
        <c:crossAx val="59853440"/>
        <c:crosses val="autoZero"/>
        <c:auto val="1"/>
        <c:lblAlgn val="ctr"/>
        <c:lblOffset val="100"/>
      </c:catAx>
      <c:valAx>
        <c:axId val="59853440"/>
        <c:scaling>
          <c:orientation val="minMax"/>
        </c:scaling>
        <c:axPos val="l"/>
        <c:numFmt formatCode="0.00" sourceLinked="1"/>
        <c:majorTickMark val="none"/>
        <c:tickLblPos val="nextTo"/>
        <c:crossAx val="5985190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5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C7ED-1471-4E1D-BEB4-6E45853F72ED}" type="datetimeFigureOut">
              <a:rPr lang="ru-RU" smtClean="0"/>
              <a:pPr/>
              <a:t>21.12.2011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57E37-30BC-4060-AA2E-0F56ABD86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5000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4;&#1080;&#1083;&#1103;&#1096;\Desktop\&#1096;&#1082;&#1086;&#1083;&#1072;%20&#1089;&#1077;&#1075;&#1086;&#1076;&#1085;&#1103;%20&#1079;&#1072;&#1074;&#1090;&#1088;&#1072;\&#1050;&#1099;&#1085;&#1075;&#1099;&#1088;&#1072;&#1091;&#1083;&#1099;%20&#1084;&#1077;&#1082;&#1090;&#1077;&#1087;%20&#1077;&#1083;&#1083;&#1072;&#1088;&#1099;.mp3" TargetMode="Externa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иляш\Desktop\школа сегодня завтра\DSC0226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35368" y="0"/>
            <a:ext cx="9279367" cy="7173416"/>
          </a:xfrm>
          <a:prstGeom prst="rect">
            <a:avLst/>
          </a:prstGeom>
          <a:noFill/>
        </p:spPr>
      </p:pic>
      <p:pic>
        <p:nvPicPr>
          <p:cNvPr id="1027" name="Picture 3" descr="C:\Users\миляш\Desktop\школа сегодня завтра\DSC024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миляш\Desktop\школа сегодня завтра\DSC0226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7754" y="116632"/>
            <a:ext cx="9161754" cy="6984776"/>
          </a:xfrm>
          <a:prstGeom prst="rect">
            <a:avLst/>
          </a:prstGeom>
          <a:noFill/>
        </p:spPr>
      </p:pic>
      <p:pic>
        <p:nvPicPr>
          <p:cNvPr id="1029" name="Picture 5" descr="C:\Users\миляш\Desktop\школа сегодня завтра\DSC0226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cap="all" dirty="0" smtClean="0">
              <a:ln/>
              <a:solidFill>
                <a:srgbClr val="FFC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844824"/>
            <a:ext cx="9168192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t-RU" sz="5400" b="1" cap="all" dirty="0" smtClean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 ә к т ә п     к и ч ә... </a:t>
            </a:r>
          </a:p>
          <a:p>
            <a:pPr algn="ctr"/>
            <a:r>
              <a:rPr lang="tt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7" descr="E:\DSC03933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9756576" cy="7758354"/>
          </a:xfrm>
          <a:prstGeom prst="rect">
            <a:avLst/>
          </a:prstGeom>
          <a:noFill/>
        </p:spPr>
      </p:pic>
      <p:pic>
        <p:nvPicPr>
          <p:cNvPr id="12" name="Picture 6" descr="E:\DSC0382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0"/>
            <a:ext cx="9972600" cy="7542330"/>
          </a:xfrm>
          <a:prstGeom prst="rect">
            <a:avLst/>
          </a:prstGeom>
          <a:noFill/>
        </p:spPr>
      </p:pic>
      <p:pic>
        <p:nvPicPr>
          <p:cNvPr id="13" name="Picture 5" descr="E:\DSC03824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-171400"/>
            <a:ext cx="9828584" cy="7488324"/>
          </a:xfrm>
          <a:prstGeom prst="rect">
            <a:avLst/>
          </a:prstGeom>
          <a:noFill/>
        </p:spPr>
      </p:pic>
      <p:pic>
        <p:nvPicPr>
          <p:cNvPr id="14" name="Picture 3" descr="E:\Новая папка (5)\P1040627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620688"/>
            <a:ext cx="9828584" cy="7600900"/>
          </a:xfrm>
          <a:prstGeom prst="rect">
            <a:avLst/>
          </a:prstGeom>
          <a:noFill/>
        </p:spPr>
      </p:pic>
      <p:pic>
        <p:nvPicPr>
          <p:cNvPr id="15" name="Picture 2" descr="E:\Новая папка (5)\P1040619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-180528" y="332656"/>
            <a:ext cx="9324528" cy="68580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-180528" y="2996952"/>
            <a:ext cx="97206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72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әктәбебез</a:t>
            </a:r>
            <a:r>
              <a:rPr lang="ru-RU" sz="7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 ү г е н....</a:t>
            </a:r>
            <a:endParaRPr lang="ru-RU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Кынгыраулы мектеп еллар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23528" y="0"/>
            <a:ext cx="8820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Татарстан     </a:t>
            </a:r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Апас</a:t>
            </a:r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районы </a:t>
            </a:r>
          </a:p>
          <a:p>
            <a:pPr algn="ctr"/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Бакырчы</a:t>
            </a:r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sz="36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мәктәбе</a:t>
            </a:r>
            <a:endParaRPr lang="ru-RU" sz="3600" b="1" cap="all" dirty="0" smtClean="0">
              <a:ln/>
              <a:solidFill>
                <a:srgbClr val="FFC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 advClick="0" advTm="1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1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100"/>
                            </p:stCondLst>
                            <p:childTnLst>
                              <p:par>
                                <p:cTn id="28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1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1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1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1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1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100"/>
                            </p:stCondLst>
                            <p:childTnLst>
                              <p:par>
                                <p:cTn id="6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/>
      <p:bldP spid="10" grpId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t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Татар теле укытучысы Вәлиева Зөлфия Фәритовна белән укучысы Сабирова Алисә “Илһам чишмәсе” әдәби-иҗат бәйгесендә катнашып Татарстан Республикасы Мәгариф һәм Фән министрлыгы Дипломнарына лаек булдылар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иляш\Documents\Документы сканера\г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700808"/>
            <a:ext cx="3960440" cy="5129425"/>
          </a:xfrm>
          <a:prstGeom prst="rect">
            <a:avLst/>
          </a:prstGeom>
          <a:noFill/>
        </p:spPr>
      </p:pic>
      <p:pic>
        <p:nvPicPr>
          <p:cNvPr id="2051" name="Picture 3" descr="C:\Users\миляш\Documents\Документы сканера\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4716014" y="1700806"/>
            <a:ext cx="3816425" cy="5134635"/>
          </a:xfrm>
          <a:prstGeom prst="rect">
            <a:avLst/>
          </a:prstGeom>
          <a:noFill/>
        </p:spPr>
      </p:pic>
      <p:pic>
        <p:nvPicPr>
          <p:cNvPr id="5" name="Picture 2" descr="E:\y_9b3d82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91680" y="2060848"/>
            <a:ext cx="6037111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11 класс </a:t>
            </a:r>
            <a:r>
              <a:rPr lang="ru-RU" sz="2800" b="1" dirty="0" err="1" smtClean="0">
                <a:solidFill>
                  <a:srgbClr val="0033CC"/>
                </a:solidFill>
              </a:rPr>
              <a:t>укучысы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</a:rPr>
              <a:t>Зиятдинов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</a:rPr>
              <a:t>Раил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</a:rPr>
              <a:t>татарча</a:t>
            </a:r>
            <a:r>
              <a:rPr lang="ru-RU" sz="2800" b="1" dirty="0" smtClean="0">
                <a:solidFill>
                  <a:srgbClr val="0033CC"/>
                </a:solidFill>
              </a:rPr>
              <a:t> к</a:t>
            </a:r>
            <a:r>
              <a:rPr lang="tt-RU" sz="2800" b="1" dirty="0" smtClean="0">
                <a:solidFill>
                  <a:srgbClr val="0033CC"/>
                </a:solidFill>
              </a:rPr>
              <a:t>өрәш турнирларында районда гына түгел, республикадада призлы урыннар яулады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2050" name="Picture 2" descr="C:\Users\миляш\Documents\Документы сканера\с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1556792"/>
            <a:ext cx="3373149" cy="4835649"/>
          </a:xfrm>
          <a:prstGeom prst="rect">
            <a:avLst/>
          </a:prstGeom>
          <a:noFill/>
        </p:spPr>
      </p:pic>
      <p:pic>
        <p:nvPicPr>
          <p:cNvPr id="3" name="Picture 2" descr="C:\Users\миляш\Pictures\z_2af5d4b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628800"/>
            <a:ext cx="4024151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4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миляш\Pictures\y_2e9529f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60648"/>
            <a:ext cx="4706467" cy="3528392"/>
          </a:xfrm>
          <a:prstGeom prst="rect">
            <a:avLst/>
          </a:prstGeom>
          <a:noFill/>
        </p:spPr>
      </p:pic>
      <p:pic>
        <p:nvPicPr>
          <p:cNvPr id="3075" name="Picture 3" descr="C:\Users\миляш\Pictures\y_caae52b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3" y="2835180"/>
            <a:ext cx="4635426" cy="347513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tt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Мәктәп ата-аналар белән </a:t>
            </a:r>
            <a:br>
              <a:rPr lang="tt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тыгыз элемтәдә эшли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алсу\SAM_17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12776"/>
            <a:ext cx="6034617" cy="4525963"/>
          </a:xfrm>
          <a:prstGeom prst="rect">
            <a:avLst/>
          </a:prstGeom>
          <a:noFill/>
        </p:spPr>
      </p:pic>
      <p:pic>
        <p:nvPicPr>
          <p:cNvPr id="2051" name="Picture 3" descr="D:\алсу\конференци\SAM_14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79712" y="2672928"/>
            <a:ext cx="7589837" cy="4185072"/>
          </a:xfrm>
          <a:prstGeom prst="rect">
            <a:avLst/>
          </a:prstGeom>
          <a:noFill/>
        </p:spPr>
      </p:pic>
      <p:pic>
        <p:nvPicPr>
          <p:cNvPr id="2052" name="Picture 4" descr="F:\DSC010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801888"/>
            <a:ext cx="6656288" cy="4056112"/>
          </a:xfrm>
          <a:prstGeom prst="rect">
            <a:avLst/>
          </a:prstGeom>
          <a:noFill/>
        </p:spPr>
      </p:pic>
      <p:pic>
        <p:nvPicPr>
          <p:cNvPr id="2053" name="Picture 5" descr="F:\DSC010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695624" y="1268760"/>
            <a:ext cx="7448376" cy="4776192"/>
          </a:xfrm>
          <a:prstGeom prst="rect">
            <a:avLst/>
          </a:prstGeom>
          <a:noFill/>
        </p:spPr>
      </p:pic>
      <p:pic>
        <p:nvPicPr>
          <p:cNvPr id="2054" name="Picture 6" descr="F:\DSC0264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3568" y="1700808"/>
            <a:ext cx="7845896" cy="5884422"/>
          </a:xfrm>
          <a:prstGeom prst="rect">
            <a:avLst/>
          </a:prstGeom>
          <a:noFill/>
        </p:spPr>
      </p:pic>
      <p:pic>
        <p:nvPicPr>
          <p:cNvPr id="2055" name="Picture 7" descr="F:\DSC0038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064224" y="1268760"/>
            <a:ext cx="4079776" cy="3059832"/>
          </a:xfrm>
          <a:prstGeom prst="rect">
            <a:avLst/>
          </a:prstGeom>
          <a:noFill/>
        </p:spPr>
      </p:pic>
      <p:pic>
        <p:nvPicPr>
          <p:cNvPr id="2056" name="Picture 8" descr="F:\DSC00462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403648" y="1628800"/>
            <a:ext cx="5999989" cy="4499992"/>
          </a:xfrm>
          <a:prstGeom prst="rect">
            <a:avLst/>
          </a:prstGeom>
          <a:noFill/>
        </p:spPr>
      </p:pic>
      <p:pic>
        <p:nvPicPr>
          <p:cNvPr id="2057" name="Picture 9" descr="F:\DSC00376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912096" y="3573016"/>
            <a:ext cx="5231904" cy="3923928"/>
          </a:xfrm>
          <a:prstGeom prst="rect">
            <a:avLst/>
          </a:prstGeom>
          <a:noFill/>
        </p:spPr>
      </p:pic>
      <p:pic>
        <p:nvPicPr>
          <p:cNvPr id="2059" name="Picture 11" descr="E:\100_0298.JPG"/>
          <p:cNvPicPr>
            <a:picLocks noChangeAspect="1" noChangeArrowheads="1"/>
          </p:cNvPicPr>
          <p:nvPr/>
        </p:nvPicPr>
        <p:blipFill>
          <a:blip r:embed="rId10" cstate="email">
            <a:lum bright="10000"/>
          </a:blip>
          <a:srcRect/>
          <a:stretch>
            <a:fillRect/>
          </a:stretch>
        </p:blipFill>
        <p:spPr bwMode="auto">
          <a:xfrm>
            <a:off x="2925763" y="2193925"/>
            <a:ext cx="6218237" cy="4664075"/>
          </a:xfrm>
          <a:prstGeom prst="rect">
            <a:avLst/>
          </a:prstGeom>
          <a:noFill/>
        </p:spPr>
      </p:pic>
      <p:pic>
        <p:nvPicPr>
          <p:cNvPr id="2058" name="Picture 10" descr="F:\DSC08640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39552" y="1043862"/>
            <a:ext cx="7752184" cy="581413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Без бәйрәмнәр, балалар иртәләре, КВН, дискотекалар,кичәләрне бергәләп бик күңелле уздырабыз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алсу\конференци\SAM_14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1268760"/>
            <a:ext cx="6788945" cy="4525963"/>
          </a:xfrm>
          <a:prstGeom prst="rect">
            <a:avLst/>
          </a:prstGeom>
          <a:noFill/>
        </p:spPr>
      </p:pic>
      <p:pic>
        <p:nvPicPr>
          <p:cNvPr id="3075" name="Picture 3" descr="E:\DSC038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11896" y="1268760"/>
            <a:ext cx="7032104" cy="5274078"/>
          </a:xfrm>
          <a:prstGeom prst="rect">
            <a:avLst/>
          </a:prstGeom>
          <a:noFill/>
        </p:spPr>
      </p:pic>
      <p:pic>
        <p:nvPicPr>
          <p:cNvPr id="3076" name="Picture 4" descr="E:\DSC0385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925960"/>
            <a:ext cx="6576053" cy="4932040"/>
          </a:xfrm>
          <a:prstGeom prst="rect">
            <a:avLst/>
          </a:prstGeom>
          <a:noFill/>
        </p:spPr>
      </p:pic>
      <p:pic>
        <p:nvPicPr>
          <p:cNvPr id="3077" name="Picture 5" descr="E:\100_034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25763" y="908720"/>
            <a:ext cx="6218237" cy="4664075"/>
          </a:xfrm>
          <a:prstGeom prst="rect">
            <a:avLst/>
          </a:prstGeom>
          <a:noFill/>
        </p:spPr>
      </p:pic>
      <p:pic>
        <p:nvPicPr>
          <p:cNvPr id="3080" name="Picture 8" descr="F:\DSC0196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03648" y="1052736"/>
            <a:ext cx="6576053" cy="4932040"/>
          </a:xfrm>
          <a:prstGeom prst="rect">
            <a:avLst/>
          </a:prstGeom>
          <a:noFill/>
        </p:spPr>
      </p:pic>
      <p:pic>
        <p:nvPicPr>
          <p:cNvPr id="3081" name="Picture 9" descr="F:\DSC09682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11560" y="989856"/>
            <a:ext cx="7824192" cy="5868144"/>
          </a:xfrm>
          <a:prstGeom prst="rect">
            <a:avLst/>
          </a:prstGeom>
          <a:noFill/>
        </p:spPr>
      </p:pic>
      <p:pic>
        <p:nvPicPr>
          <p:cNvPr id="3082" name="Picture 10" descr="F:\DSC0961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043608" y="1124744"/>
            <a:ext cx="7104112" cy="5328084"/>
          </a:xfrm>
          <a:prstGeom prst="rect">
            <a:avLst/>
          </a:prstGeom>
          <a:noFill/>
        </p:spPr>
      </p:pic>
      <p:pic>
        <p:nvPicPr>
          <p:cNvPr id="3083" name="Picture 11" descr="D:\встреча\SAM_1168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3568" y="1143000"/>
            <a:ext cx="7620000" cy="5715000"/>
          </a:xfrm>
          <a:prstGeom prst="rect">
            <a:avLst/>
          </a:prstGeom>
          <a:noFill/>
        </p:spPr>
      </p:pic>
      <p:pic>
        <p:nvPicPr>
          <p:cNvPr id="3084" name="Picture 12" descr="D:\встреча\SAM_1072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83568" y="1143000"/>
            <a:ext cx="7620000" cy="5715000"/>
          </a:xfrm>
          <a:prstGeom prst="rect">
            <a:avLst/>
          </a:prstGeom>
          <a:noFill/>
        </p:spPr>
      </p:pic>
      <p:pic>
        <p:nvPicPr>
          <p:cNvPr id="3085" name="Picture 13" descr="F:\DSC06744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11560" y="980728"/>
            <a:ext cx="8128000" cy="6096000"/>
          </a:xfrm>
          <a:prstGeom prst="rect">
            <a:avLst/>
          </a:prstGeom>
          <a:noFill/>
        </p:spPr>
      </p:pic>
      <p:pic>
        <p:nvPicPr>
          <p:cNvPr id="3086" name="Picture 14" descr="F:\DSC04938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55576" y="1340768"/>
            <a:ext cx="6480043" cy="4860032"/>
          </a:xfrm>
          <a:prstGeom prst="rect">
            <a:avLst/>
          </a:prstGeom>
          <a:noFill/>
        </p:spPr>
      </p:pic>
      <p:pic>
        <p:nvPicPr>
          <p:cNvPr id="3087" name="Picture 15" descr="F:\DSC01272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016000" y="980728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t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Дәресләрдән соң укучыларның ялын оештыруда түгәрәкләрнең әһәмияте зур. Укучылар арасында “Этюд”, “Мастерилка” “Көрәш” түгәрәкләре бик популяр. Түгәрәк эшләре: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иляш\Desktop\ФоОотки=)\SAM_1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772816"/>
            <a:ext cx="5554713" cy="2913187"/>
          </a:xfrm>
          <a:prstGeom prst="rect">
            <a:avLst/>
          </a:prstGeom>
          <a:noFill/>
        </p:spPr>
      </p:pic>
      <p:pic>
        <p:nvPicPr>
          <p:cNvPr id="4100" name="Picture 4" descr="C:\Users\миляш\Desktop\ФоОотки=)\SAM_146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54163" y="3933056"/>
            <a:ext cx="7589837" cy="2924944"/>
          </a:xfrm>
          <a:prstGeom prst="rect">
            <a:avLst/>
          </a:prstGeom>
          <a:noFill/>
        </p:spPr>
      </p:pic>
      <p:pic>
        <p:nvPicPr>
          <p:cNvPr id="4101" name="Picture 5" descr="C:\Users\миляш\Desktop\ФоОотки=)\SAM_146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54163" y="1772816"/>
            <a:ext cx="7589837" cy="3104952"/>
          </a:xfrm>
          <a:prstGeom prst="rect">
            <a:avLst/>
          </a:prstGeom>
          <a:noFill/>
        </p:spPr>
      </p:pic>
      <p:pic>
        <p:nvPicPr>
          <p:cNvPr id="4102" name="Picture 6" descr="C:\Users\миляш\Desktop\ФоОотки=)\SAM_146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537024"/>
            <a:ext cx="7589837" cy="3320976"/>
          </a:xfrm>
          <a:prstGeom prst="rect">
            <a:avLst/>
          </a:prstGeom>
          <a:noFill/>
        </p:spPr>
      </p:pic>
      <p:pic>
        <p:nvPicPr>
          <p:cNvPr id="4103" name="Picture 7" descr="C:\Users\миляш\Desktop\ФоОотки=)\SAM_146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76288" y="3140968"/>
            <a:ext cx="7589837" cy="28169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Спорт-сәламәтләндерү эшчәнлеге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100_03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836712"/>
            <a:ext cx="6218237" cy="4664075"/>
          </a:xfrm>
          <a:prstGeom prst="rect">
            <a:avLst/>
          </a:prstGeom>
          <a:noFill/>
        </p:spPr>
      </p:pic>
      <p:pic>
        <p:nvPicPr>
          <p:cNvPr id="5123" name="Picture 3" descr="E:\100_033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764704"/>
            <a:ext cx="6218237" cy="4664075"/>
          </a:xfrm>
          <a:prstGeom prst="rect">
            <a:avLst/>
          </a:prstGeom>
          <a:noFill/>
        </p:spPr>
      </p:pic>
      <p:pic>
        <p:nvPicPr>
          <p:cNvPr id="5124" name="Picture 4" descr="F:\DSC052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646040"/>
            <a:ext cx="5615947" cy="4211960"/>
          </a:xfrm>
          <a:prstGeom prst="rect">
            <a:avLst/>
          </a:prstGeom>
          <a:noFill/>
        </p:spPr>
      </p:pic>
      <p:pic>
        <p:nvPicPr>
          <p:cNvPr id="5125" name="Picture 5" descr="F:\DSC0516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63888" y="2394012"/>
            <a:ext cx="5951984" cy="4463988"/>
          </a:xfrm>
          <a:prstGeom prst="rect">
            <a:avLst/>
          </a:prstGeom>
          <a:noFill/>
        </p:spPr>
      </p:pic>
      <p:pic>
        <p:nvPicPr>
          <p:cNvPr id="5126" name="Picture 6" descr="F:\DSC0328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27584" y="764704"/>
            <a:ext cx="7104112" cy="5328084"/>
          </a:xfrm>
          <a:prstGeom prst="rect">
            <a:avLst/>
          </a:prstGeom>
          <a:noFill/>
        </p:spPr>
      </p:pic>
      <p:pic>
        <p:nvPicPr>
          <p:cNvPr id="5127" name="Picture 7" descr="F:\DSC0380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1960" y="2862064"/>
            <a:ext cx="5327915" cy="399593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tt-RU" sz="3200" b="1" dirty="0" smtClean="0">
                <a:solidFill>
                  <a:srgbClr val="0033CC"/>
                </a:solidFill>
              </a:rPr>
              <a:t>Укыту-тәрбия </a:t>
            </a:r>
            <a:r>
              <a:rPr lang="ru-RU" sz="3200" b="1" dirty="0" err="1" smtClean="0">
                <a:solidFill>
                  <a:srgbClr val="0033CC"/>
                </a:solidFill>
              </a:rPr>
              <a:t>процессында</a:t>
            </a:r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r>
              <a:rPr lang="ru-RU" sz="3200" b="1" dirty="0" err="1" smtClean="0">
                <a:solidFill>
                  <a:srgbClr val="0033CC"/>
                </a:solidFill>
              </a:rPr>
              <a:t>туган</a:t>
            </a:r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r>
              <a:rPr lang="ru-RU" sz="3200" b="1" dirty="0" err="1" smtClean="0">
                <a:solidFill>
                  <a:srgbClr val="0033CC"/>
                </a:solidFill>
              </a:rPr>
              <a:t>якны</a:t>
            </a:r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r>
              <a:rPr lang="tt-RU" sz="3200" b="1" dirty="0" smtClean="0">
                <a:solidFill>
                  <a:srgbClr val="0033CC"/>
                </a:solidFill>
              </a:rPr>
              <a:t>өйрәнүгә зур иг</a:t>
            </a:r>
            <a:r>
              <a:rPr lang="ru-RU" sz="3200" b="1" dirty="0" err="1" smtClean="0">
                <a:solidFill>
                  <a:srgbClr val="0033CC"/>
                </a:solidFill>
              </a:rPr>
              <a:t>ътибар</a:t>
            </a:r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r>
              <a:rPr lang="ru-RU" sz="3200" b="1" dirty="0" err="1" smtClean="0">
                <a:solidFill>
                  <a:srgbClr val="0033CC"/>
                </a:solidFill>
              </a:rPr>
              <a:t>бирел</a:t>
            </a:r>
            <a:r>
              <a:rPr lang="tt-RU" sz="3200" b="1" dirty="0" smtClean="0">
                <a:solidFill>
                  <a:srgbClr val="0033CC"/>
                </a:solidFill>
              </a:rPr>
              <a:t>ә. Һәр ел саен музейларга, истәлекле урыннарга экскурсияләр оештырыла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6146" name="Picture 2" descr="F:\DSC019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6147" name="Picture 3" descr="F:\Изображение 0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988840"/>
            <a:ext cx="6744072" cy="5058054"/>
          </a:xfrm>
          <a:prstGeom prst="rect">
            <a:avLst/>
          </a:prstGeom>
          <a:noFill/>
        </p:spPr>
      </p:pic>
      <p:pic>
        <p:nvPicPr>
          <p:cNvPr id="6148" name="Picture 4" descr="F:\Изображение 0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47864" y="1412776"/>
            <a:ext cx="7007424" cy="5255568"/>
          </a:xfrm>
          <a:prstGeom prst="rect">
            <a:avLst/>
          </a:prstGeom>
          <a:noFill/>
        </p:spPr>
      </p:pic>
      <p:pic>
        <p:nvPicPr>
          <p:cNvPr id="6149" name="Picture 5" descr="F:\Изображение 0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2276872"/>
            <a:ext cx="6672064" cy="5004048"/>
          </a:xfrm>
          <a:prstGeom prst="rect">
            <a:avLst/>
          </a:prstGeom>
          <a:noFill/>
        </p:spPr>
      </p:pic>
      <p:pic>
        <p:nvPicPr>
          <p:cNvPr id="6150" name="Picture 6" descr="F:\Изображение 00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79712" y="1556792"/>
            <a:ext cx="6576053" cy="493204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1999 елдан бирле мәктәптә </a:t>
            </a:r>
            <a:b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“Без тарихта эзлебез” музее эшли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музей\фото\SAM_04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720" y="1916832"/>
            <a:ext cx="5291023" cy="3744416"/>
          </a:xfrm>
          <a:prstGeom prst="rect">
            <a:avLst/>
          </a:prstGeom>
          <a:noFill/>
        </p:spPr>
      </p:pic>
      <p:pic>
        <p:nvPicPr>
          <p:cNvPr id="8195" name="Picture 3" descr="D:\музей\фото\SAM_047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844824"/>
            <a:ext cx="7139947" cy="5354960"/>
          </a:xfrm>
          <a:prstGeom prst="rect">
            <a:avLst/>
          </a:prstGeom>
          <a:noFill/>
        </p:spPr>
      </p:pic>
      <p:pic>
        <p:nvPicPr>
          <p:cNvPr id="8196" name="Picture 4" descr="D:\музей\фото\SAM_046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51720" y="1538790"/>
            <a:ext cx="7092280" cy="5319210"/>
          </a:xfrm>
          <a:prstGeom prst="rect">
            <a:avLst/>
          </a:prstGeom>
          <a:noFill/>
        </p:spPr>
      </p:pic>
      <p:pic>
        <p:nvPicPr>
          <p:cNvPr id="8197" name="Picture 5" descr="D:\музей\фото\SAM_045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340768"/>
            <a:ext cx="6432715" cy="4824536"/>
          </a:xfrm>
          <a:prstGeom prst="rect">
            <a:avLst/>
          </a:prstGeom>
          <a:noFill/>
        </p:spPr>
      </p:pic>
      <p:pic>
        <p:nvPicPr>
          <p:cNvPr id="8198" name="Picture 6" descr="D:\музей\фото\SAM_046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67744" y="1844824"/>
            <a:ext cx="5976664" cy="4482498"/>
          </a:xfrm>
          <a:prstGeom prst="rect">
            <a:avLst/>
          </a:prstGeom>
          <a:noFill/>
        </p:spPr>
      </p:pic>
      <p:pic>
        <p:nvPicPr>
          <p:cNvPr id="8199" name="Picture 7" descr="D:\музей\фото\SAM_048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5536" y="2060848"/>
            <a:ext cx="5634203" cy="4225652"/>
          </a:xfrm>
          <a:prstGeom prst="rect">
            <a:avLst/>
          </a:prstGeom>
          <a:noFill/>
        </p:spPr>
      </p:pic>
      <p:pic>
        <p:nvPicPr>
          <p:cNvPr id="8200" name="Picture 8" descr="D:\музей\фото\SAM_046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45768" y="1988840"/>
            <a:ext cx="5898232" cy="442367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1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Ел саен балалар “Свияга” лагеренда ял итәләр, җәй көне мәктәп янында “Дуслык” лагере эшли. Быел да анда 19 бала ял итте.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ильфат 15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556792"/>
            <a:ext cx="6034617" cy="4525963"/>
          </a:xfrm>
          <a:prstGeom prst="rect">
            <a:avLst/>
          </a:prstGeom>
          <a:noFill/>
        </p:spPr>
      </p:pic>
      <p:pic>
        <p:nvPicPr>
          <p:cNvPr id="7172" name="Picture 4" descr="F:\ильфат 156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71937" y="1853953"/>
            <a:ext cx="6672063" cy="5004047"/>
          </a:xfrm>
          <a:prstGeom prst="rect">
            <a:avLst/>
          </a:prstGeom>
          <a:noFill/>
        </p:spPr>
      </p:pic>
      <p:pic>
        <p:nvPicPr>
          <p:cNvPr id="7173" name="Picture 5" descr="F:\ильфат 153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772816"/>
            <a:ext cx="6384032" cy="4788024"/>
          </a:xfrm>
          <a:prstGeom prst="rect">
            <a:avLst/>
          </a:prstGeom>
          <a:noFill/>
        </p:spPr>
      </p:pic>
      <p:pic>
        <p:nvPicPr>
          <p:cNvPr id="7174" name="Picture 6" descr="C:\Users\миляш\Desktop\ФоОотки=)\Лагерь\SAM_311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24000" y="1916832"/>
            <a:ext cx="7620000" cy="5715000"/>
          </a:xfrm>
          <a:prstGeom prst="rect">
            <a:avLst/>
          </a:prstGeom>
          <a:noFill/>
        </p:spPr>
      </p:pic>
      <p:pic>
        <p:nvPicPr>
          <p:cNvPr id="7175" name="Picture 7" descr="C:\Users\миляш\Desktop\ФоОотки=)\Лагерь\SAM_322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7544" y="1916832"/>
            <a:ext cx="7620000" cy="5715000"/>
          </a:xfrm>
          <a:prstGeom prst="rect">
            <a:avLst/>
          </a:prstGeom>
          <a:noFill/>
        </p:spPr>
      </p:pic>
      <p:pic>
        <p:nvPicPr>
          <p:cNvPr id="7176" name="Picture 8" descr="C:\Users\миляш\Desktop\ФоОотки=)\Лагерь\SAM_314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115616" y="1628800"/>
            <a:ext cx="7620000" cy="5715000"/>
          </a:xfrm>
          <a:prstGeom prst="rect">
            <a:avLst/>
          </a:prstGeom>
          <a:noFill/>
        </p:spPr>
      </p:pic>
      <p:pic>
        <p:nvPicPr>
          <p:cNvPr id="7177" name="Picture 9" descr="C:\Users\миляш\Desktop\ФоОотки=)\Лагерь\SAM_313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79512" y="155679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Безнең проблема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t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Укыту – тәрбия процессында укучыларның иҗади мөмкинлекләрен үстерү</a:t>
            </a:r>
            <a:br>
              <a:rPr lang="tt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844824"/>
            <a:ext cx="7920880" cy="4536504"/>
          </a:xfrm>
        </p:spPr>
        <p:txBody>
          <a:bodyPr>
            <a:normAutofit fontScale="47500" lnSpcReduction="20000"/>
          </a:bodyPr>
          <a:lstStyle/>
          <a:p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Татарстан Республикасының Апас районы м</a:t>
            </a:r>
            <a:r>
              <a:rPr lang="ru-RU" sz="53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униципаль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гомумбелем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учреждение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Бакырчы гомумбелем урта мәктәбе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үзенең тарихын 1853 елда дөньяви белем бирә торган мәдрәсә булып башлый.  1918 елдан башлангыч мәктәп, 1938 елдан 7 һәм соңыннан 8 еллык, ә 1991 елдан урта мәктәп булып оеша.</a:t>
            </a:r>
            <a:endParaRPr lang="ru-RU" sz="53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Мәктәп бинасы 2002 елда типовой проект белән төзелгән, 162 урынга исәпләнгән. </a:t>
            </a:r>
            <a:endParaRPr lang="ru-RU" sz="53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Мәктәп 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Устав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ының яңа редакциясе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2008 </a:t>
            </a:r>
            <a:r>
              <a:rPr lang="ru-RU" sz="53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елда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кабул </a:t>
            </a:r>
            <a:r>
              <a:rPr lang="ru-RU" sz="53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ителг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Белем бирү эшчәнлегенә 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лицензия 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2008 елда 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.09.201</a:t>
            </a:r>
            <a:r>
              <a:rPr lang="tt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 елга кадәр алынган</a:t>
            </a:r>
            <a:r>
              <a:rPr lang="ru-RU" sz="53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5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 уку елында мәктәбебез </a:t>
            </a:r>
            <a:b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 укучыны кабул итә. </a:t>
            </a:r>
            <a:b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Хәерле сәгат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5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39752" y="1988840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Бүгенге көндә мәктәптә югары белемле 14 укытучы белем һәм тәрбия бирә</a:t>
            </a:r>
            <a:endParaRPr lang="ru-RU" sz="3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D:\карточки\альбом\Новая папка\А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988840"/>
            <a:ext cx="2699792" cy="37053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D:\карточки\альбом\Новая папка\алсу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521167"/>
            <a:ext cx="2557016" cy="3189541"/>
          </a:xfrm>
          <a:prstGeom prst="rect">
            <a:avLst/>
          </a:prstGeom>
          <a:noFill/>
        </p:spPr>
      </p:pic>
      <p:pic>
        <p:nvPicPr>
          <p:cNvPr id="1033" name="Picture 9" descr="D:\карточки\альбом\Новая папка\гулг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1700808"/>
            <a:ext cx="2781300" cy="3276600"/>
          </a:xfrm>
          <a:prstGeom prst="rect">
            <a:avLst/>
          </a:prstGeom>
          <a:noFill/>
        </p:spPr>
      </p:pic>
      <p:pic>
        <p:nvPicPr>
          <p:cNvPr id="1034" name="Picture 10" descr="D:\карточки\альбом\Новая папка\зам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680695"/>
            <a:ext cx="2561456" cy="2988365"/>
          </a:xfrm>
          <a:prstGeom prst="rect">
            <a:avLst/>
          </a:prstGeom>
          <a:noFill/>
        </p:spPr>
      </p:pic>
      <p:pic>
        <p:nvPicPr>
          <p:cNvPr id="1035" name="Picture 11" descr="D:\карточки\альбом\Новая папка\зульф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3580939"/>
            <a:ext cx="2978795" cy="3277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D:\карточки\альбом\Новая папка\Ильф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987824" y="2967552"/>
            <a:ext cx="2912417" cy="3890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 descr="D:\карточки\альбом\Новая папка\альф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0688"/>
            <a:ext cx="2195736" cy="3310494"/>
          </a:xfrm>
          <a:prstGeom prst="rect">
            <a:avLst/>
          </a:prstGeom>
          <a:noFill/>
        </p:spPr>
      </p:pic>
      <p:pic>
        <p:nvPicPr>
          <p:cNvPr id="1038" name="Picture 14" descr="D:\карточки\альбом\Новая папка\Миляш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34163" y="3030537"/>
            <a:ext cx="2509837" cy="3827463"/>
          </a:xfrm>
          <a:prstGeom prst="rect">
            <a:avLst/>
          </a:prstGeom>
          <a:noFill/>
        </p:spPr>
      </p:pic>
      <p:pic>
        <p:nvPicPr>
          <p:cNvPr id="1039" name="Picture 15" descr="D:\карточки\альбом\Новая папка\Лилия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924944"/>
            <a:ext cx="3178175" cy="4119563"/>
          </a:xfrm>
          <a:prstGeom prst="rect">
            <a:avLst/>
          </a:prstGeom>
          <a:noFill/>
        </p:spPr>
      </p:pic>
      <p:pic>
        <p:nvPicPr>
          <p:cNvPr id="1040" name="Picture 16" descr="D:\карточки\альбом\Новая папка\ленар.jp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140968"/>
            <a:ext cx="2968748" cy="3995996"/>
          </a:xfrm>
          <a:prstGeom prst="rect">
            <a:avLst/>
          </a:prstGeom>
          <a:noFill/>
        </p:spPr>
      </p:pic>
      <p:pic>
        <p:nvPicPr>
          <p:cNvPr id="1041" name="Picture 17" descr="D:\карточки\альбом\Новая папка\Гулгена.jp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689648"/>
            <a:ext cx="2880882" cy="3168352"/>
          </a:xfrm>
          <a:prstGeom prst="rect">
            <a:avLst/>
          </a:prstGeom>
          <a:noFill/>
        </p:spPr>
      </p:pic>
      <p:pic>
        <p:nvPicPr>
          <p:cNvPr id="1042" name="Picture 18" descr="C:\Users\миляш\Desktop\ФоОотки=)\миляуша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5796136" y="2969568"/>
            <a:ext cx="3177469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миляш\Documents\Документы сканера\и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3059832" y="1484784"/>
            <a:ext cx="2838774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Рисунок 1" descr="алсу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0" y="-1"/>
            <a:ext cx="2051720" cy="267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0" descr="C:\Documents and Settings\Администратор\Рабочий стол\8\миляш.jp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212725" y="139700"/>
            <a:ext cx="2327065" cy="278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2010-2011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елында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әктәбебездә 59 укучы белем алды. 3 укучы урта белем турындагы аттестат алды.</a:t>
            </a:r>
            <a:b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Бердәм дәүләт имтиханнары нәтиҗәләре белән танышыйк: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Click="0" advTm="11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tt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Мәктәптә үзара тәҗрибә уртаклашу, ачык дәресләр үткәрү системага салынган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P10807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68760"/>
            <a:ext cx="6034617" cy="4525963"/>
          </a:xfrm>
          <a:prstGeom prst="rect">
            <a:avLst/>
          </a:prstGeom>
          <a:noFill/>
        </p:spPr>
      </p:pic>
      <p:pic>
        <p:nvPicPr>
          <p:cNvPr id="1027" name="Picture 3" descr="F:\DSC026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4697" y="1541023"/>
            <a:ext cx="7089303" cy="5316977"/>
          </a:xfrm>
          <a:prstGeom prst="rect">
            <a:avLst/>
          </a:prstGeom>
          <a:noFill/>
        </p:spPr>
      </p:pic>
      <p:pic>
        <p:nvPicPr>
          <p:cNvPr id="1029" name="Picture 5" descr="D:\зулфия\SAM_20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988840"/>
            <a:ext cx="7620000" cy="4869160"/>
          </a:xfrm>
          <a:prstGeom prst="rect">
            <a:avLst/>
          </a:prstGeom>
          <a:noFill/>
        </p:spPr>
      </p:pic>
      <p:pic>
        <p:nvPicPr>
          <p:cNvPr id="1030" name="Picture 6" descr="D:\лиля семинар\SAM_182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67744" y="1700808"/>
            <a:ext cx="6876256" cy="5157192"/>
          </a:xfrm>
          <a:prstGeom prst="rect">
            <a:avLst/>
          </a:prstGeom>
          <a:noFill/>
        </p:spPr>
      </p:pic>
      <p:pic>
        <p:nvPicPr>
          <p:cNvPr id="1031" name="Picture 7" descr="D:\лилия\SAM_072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2060848"/>
            <a:ext cx="5826224" cy="4369668"/>
          </a:xfrm>
          <a:prstGeom prst="rect">
            <a:avLst/>
          </a:prstGeom>
          <a:noFill/>
        </p:spPr>
      </p:pic>
      <p:pic>
        <p:nvPicPr>
          <p:cNvPr id="1032" name="Picture 8" descr="D:\лилия\SAM_0725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13720" y="1700808"/>
            <a:ext cx="6330280" cy="474771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1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Укучыларыбыз төрле конкурсларда, чараларда актив катнаша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0966" y="1556792"/>
            <a:ext cx="63730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628800"/>
            <a:ext cx="2771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 класс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укучысы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Сафин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Рузил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Бөтенроссия халык саны алуга багышланган сочинениеләр конкурсында респ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ублика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урынны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җитәкчесе Мухаметзянова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Әгъзамовна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E:\Укытучылар көне\ФОТО\Госсовет 2010\SANY12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42875" y="357188"/>
            <a:ext cx="5181600" cy="3886200"/>
          </a:xfrm>
          <a:noFill/>
        </p:spPr>
      </p:pic>
      <p:pic>
        <p:nvPicPr>
          <p:cNvPr id="16388" name="Picture 3" descr="E:\Укытучылар көне\ФОТО\Госсовет 2010\SANY12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84638" y="3063875"/>
            <a:ext cx="5059362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E:\Укытучылар көне\ФОТО\Госсовет 2010\SANY123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4325" y="349250"/>
            <a:ext cx="3535363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3789040"/>
            <a:ext cx="435959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Госсоветта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med" advClick="0" advTm="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707904" cy="58906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6 класс </a:t>
            </a:r>
            <a:r>
              <a:rPr lang="ru-RU" sz="2800" b="1" dirty="0" err="1" smtClean="0">
                <a:solidFill>
                  <a:srgbClr val="0033CC"/>
                </a:solidFill>
              </a:rPr>
              <a:t>укучысы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err="1" smtClean="0">
                <a:solidFill>
                  <a:srgbClr val="0033CC"/>
                </a:solidFill>
              </a:rPr>
              <a:t>Нотфулла</a:t>
            </a:r>
            <a:r>
              <a:rPr lang="ru-RU" sz="2800" b="1" dirty="0" smtClean="0">
                <a:solidFill>
                  <a:srgbClr val="0033CC"/>
                </a:solidFill>
              </a:rPr>
              <a:t> Розаны</a:t>
            </a:r>
            <a:r>
              <a:rPr lang="tt-RU" sz="2800" b="1" dirty="0" smtClean="0">
                <a:solidFill>
                  <a:srgbClr val="0033CC"/>
                </a:solidFill>
              </a:rPr>
              <a:t>ң “Парламент дәресе- 2010” уңаеннан ясалган плакаты республикада иң яхшы ун рәсем рәтенә керде </a:t>
            </a:r>
            <a:br>
              <a:rPr lang="tt-RU" sz="2800" b="1" dirty="0" smtClean="0">
                <a:solidFill>
                  <a:srgbClr val="0033CC"/>
                </a:solidFill>
              </a:rPr>
            </a:br>
            <a:r>
              <a:rPr lang="tt-RU" sz="2800" b="1" dirty="0" smtClean="0">
                <a:solidFill>
                  <a:srgbClr val="0033CC"/>
                </a:solidFill>
              </a:rPr>
              <a:t>(җитәкчесе  Идиятуллина Алсу Хайдаровна)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3074" name="Picture 2" descr="C:\Users\миляш\Documents\Документы сканера\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-20000"/>
          </a:blip>
          <a:srcRect/>
          <a:stretch>
            <a:fillRect/>
          </a:stretch>
        </p:blipFill>
        <p:spPr bwMode="auto">
          <a:xfrm>
            <a:off x="4283968" y="404664"/>
            <a:ext cx="4320480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74638"/>
            <a:ext cx="3528392" cy="1714202"/>
          </a:xfrm>
        </p:spPr>
        <p:txBody>
          <a:bodyPr/>
          <a:lstStyle/>
          <a:p>
            <a:r>
              <a:rPr lang="tt-RU" b="1" dirty="0" smtClean="0">
                <a:solidFill>
                  <a:srgbClr val="0033CC"/>
                </a:solidFill>
              </a:rPr>
              <a:t>Дәүләт Советында</a:t>
            </a:r>
            <a:endParaRPr lang="ru-RU" b="1" dirty="0">
              <a:solidFill>
                <a:srgbClr val="0033CC"/>
              </a:solidFill>
            </a:endParaRPr>
          </a:p>
        </p:txBody>
      </p:sp>
      <p:pic>
        <p:nvPicPr>
          <p:cNvPr id="4098" name="Picture 2" descr="E:\гос дум\@Мин хэм мухаметшен@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15416"/>
            <a:ext cx="565745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E:\гос дум\Керер алдына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7710" y="2420888"/>
            <a:ext cx="4646290" cy="3717032"/>
          </a:xfrm>
          <a:prstGeom prst="rect">
            <a:avLst/>
          </a:prstGeom>
          <a:noFill/>
        </p:spPr>
      </p:pic>
      <p:pic>
        <p:nvPicPr>
          <p:cNvPr id="4100" name="Picture 4" descr="E:\гос дум\Фото0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4005064"/>
            <a:ext cx="4214242" cy="337139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6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353</Words>
  <Application>Microsoft Office PowerPoint</Application>
  <PresentationFormat>Экран (4:3)</PresentationFormat>
  <Paragraphs>28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 Безнең проблема:Укыту – тәрбия процессында укучыларның иҗади мөмкинлекләрен үстерү </vt:lpstr>
      <vt:lpstr>Бүгенге көндә мәктәптә югары белемле 14 укытучы белем һәм тәрбия бирә</vt:lpstr>
      <vt:lpstr>2010-2011 уку елында мәктәбебездә 59 укучы белем алды. 3 укучы урта белем турындагы аттестат алды. Бердәм дәүләт имтиханнары нәтиҗәләре белән танышыйк:</vt:lpstr>
      <vt:lpstr>Мәктәптә үзара тәҗрибә уртаклашу, ачык дәресләр үткәрү системага салынган</vt:lpstr>
      <vt:lpstr>Укучыларыбыз төрле конкурсларда, чараларда актив катнаша</vt:lpstr>
      <vt:lpstr>Слайд 7</vt:lpstr>
      <vt:lpstr>6 класс укучысы Нотфулла Розаның “Парламент дәресе- 2010” уңаеннан ясалган плакаты республикада иң яхшы ун рәсем рәтенә керде  (җитәкчесе  Идиятуллина Алсу Хайдаровна)</vt:lpstr>
      <vt:lpstr>Дәүләт Советында</vt:lpstr>
      <vt:lpstr>Татар теле укытучысы Вәлиева Зөлфия Фәритовна белән укучысы Сабирова Алисә “Илһам чишмәсе” әдәби-иҗат бәйгесендә катнашып Татарстан Республикасы Мәгариф һәм Фән министрлыгы Дипломнарына лаек булдылар</vt:lpstr>
      <vt:lpstr>11 класс укучысы Зиятдинов Раил татарча көрәш турнирларында районда гына түгел, республикадада призлы урыннар яулады</vt:lpstr>
      <vt:lpstr>Слайд 12</vt:lpstr>
      <vt:lpstr>Мәктәп ата-аналар белән  тыгыз элемтәдә эшли</vt:lpstr>
      <vt:lpstr>Без бәйрәмнәр, балалар иртәләре, КВН, дискотекалар,кичәләрне бергәләп бик күңелле уздырабыз</vt:lpstr>
      <vt:lpstr>Дәресләрдән соң укучыларның ялын оештыруда түгәрәкләрнең әһәмияте зур. Укучылар арасында “Этюд”, “Мастерилка” “Көрәш” түгәрәкләре бик популяр. Түгәрәк эшләре:</vt:lpstr>
      <vt:lpstr>Спорт-сәламәтләндерү эшчәнлеге</vt:lpstr>
      <vt:lpstr>Укыту-тәрбия процессында туган якны өйрәнүгә зур игътибар бирелә. Һәр ел саен музейларга, истәлекле урыннарга экскурсияләр оештырыла</vt:lpstr>
      <vt:lpstr>1999 елдан бирле мәктәптә  “Без тарихта эзлебез” музее эшли</vt:lpstr>
      <vt:lpstr>Ел саен балалар “Свияга” лагеренда ял итәләр, җәй көне мәктәп янында “Дуслык” лагере эшли. Быел да анда 19 бала ял итте.</vt:lpstr>
      <vt:lpstr>Бу уку елында мәктәбебез  58 укучыны кабул итә.  Хәерле сәгатьтә!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миляш</dc:creator>
  <cp:lastModifiedBy>миляш</cp:lastModifiedBy>
  <cp:revision>104</cp:revision>
  <dcterms:created xsi:type="dcterms:W3CDTF">2011-08-20T04:14:50Z</dcterms:created>
  <dcterms:modified xsi:type="dcterms:W3CDTF">2011-12-21T11:32:40Z</dcterms:modified>
</cp:coreProperties>
</file>